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1" r:id="rId6"/>
    <p:sldId id="285" r:id="rId7"/>
    <p:sldId id="290" r:id="rId8"/>
    <p:sldId id="291" r:id="rId9"/>
    <p:sldId id="292" r:id="rId10"/>
    <p:sldId id="293" r:id="rId11"/>
    <p:sldId id="294" r:id="rId12"/>
    <p:sldId id="287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286" r:id="rId21"/>
    <p:sldId id="303" r:id="rId22"/>
    <p:sldId id="304" r:id="rId23"/>
    <p:sldId id="305" r:id="rId24"/>
    <p:sldId id="307" r:id="rId25"/>
    <p:sldId id="310" r:id="rId26"/>
    <p:sldId id="311" r:id="rId27"/>
    <p:sldId id="308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82" r:id="rId3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apraszamy" id="{E75E278A-FF0E-49A4-B170-79828D63BBAD}">
          <p14:sldIdLst>
            <p14:sldId id="256"/>
          </p14:sldIdLst>
        </p14:section>
        <p14:section name="Projektowanie, Płynna zmiana, adnotacje, współpraca, funkcja Powiedz mi" id="{B9B51309-D148-4332-87C2-07BE32FBCA3B}">
          <p14:sldIdLst>
            <p14:sldId id="271"/>
            <p14:sldId id="285"/>
            <p14:sldId id="290"/>
            <p14:sldId id="291"/>
            <p14:sldId id="292"/>
            <p14:sldId id="293"/>
            <p14:sldId id="294"/>
            <p14:sldId id="287"/>
            <p14:sldId id="295"/>
            <p14:sldId id="296"/>
            <p14:sldId id="298"/>
            <p14:sldId id="299"/>
            <p14:sldId id="300"/>
            <p14:sldId id="301"/>
            <p14:sldId id="302"/>
            <p14:sldId id="286"/>
            <p14:sldId id="303"/>
            <p14:sldId id="304"/>
            <p14:sldId id="305"/>
            <p14:sldId id="307"/>
            <p14:sldId id="310"/>
            <p14:sldId id="311"/>
            <p14:sldId id="308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owiedz się więcej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241" autoAdjust="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1DA3C5-09EA-47D3-8EBA-995B4EC6CF85}" type="datetime1">
              <a:rPr lang="pl-PL" smtClean="0"/>
              <a:t>15.10.2019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DBEAD-7603-4B55-AFA7-17A6FCD2E729}" type="datetime1">
              <a:rPr lang="pl-PL" smtClean="0"/>
              <a:pPr/>
              <a:t>15.10.2019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33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252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7762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86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330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3375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5696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6355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8101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542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50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373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5393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3763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2484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0100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29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5003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118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3859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590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277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1866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5304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2916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noProof="0" dirty="0"/>
              <a:t>W trybie Pokaz slajdów możesz przechodzić do miejsc wskazywanych przez linki, wybierając strzałki.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14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1630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956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46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22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467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l-PL" sz="1800" noProof="0"/>
          </a:p>
        </p:txBody>
      </p:sp>
      <p:cxnSp>
        <p:nvCxnSpPr>
          <p:cNvPr id="12" name="Łącznik prosty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ytuł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Edytuj style wzorca tekstu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Drugi poziom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Trzeci poziom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Czwarty poziom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8EB424E-7AF5-44A8-B3DF-238D72059AA0}" type="datetime1">
              <a:rPr lang="pl-PL" noProof="0" smtClean="0"/>
              <a:t>15.10.2019</a:t>
            </a:fld>
            <a:endParaRPr lang="pl-PL" noProof="0"/>
          </a:p>
        </p:txBody>
      </p:sp>
      <p:sp>
        <p:nvSpPr>
          <p:cNvPr id="7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8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10" name="Prostokąt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Zawartość — symbol zastępczy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Kliknij, aby edytować style wzorców tekstu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Drugi poziom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Trzeci poziom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Czwarty poziom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l-PL" sz="1800" noProof="0"/>
          </a:p>
        </p:txBody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E375F2A-757F-44A2-AB8E-950DAE05BA53}" type="datetime1">
              <a:rPr lang="pl-PL" noProof="0" smtClean="0"/>
              <a:t>15.10.2019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just" rtl="0"/>
            <a:r>
              <a:rPr lang="pl-PL" sz="4800" dirty="0" smtClean="0">
                <a:solidFill>
                  <a:schemeClr val="bg1"/>
                </a:solidFill>
              </a:rPr>
              <a:t>Wprowadzenie do sieci neuronowych</a:t>
            </a:r>
            <a:endParaRPr lang="pl-PL" sz="4800" dirty="0">
              <a:solidFill>
                <a:schemeClr val="bg1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r" rtl="0">
              <a:buNone/>
            </a:pPr>
            <a:r>
              <a:rPr lang="pl-PL" sz="2400" dirty="0" smtClean="0">
                <a:solidFill>
                  <a:schemeClr val="bg1"/>
                </a:solidFill>
                <a:latin typeface="+mj-lt"/>
              </a:rPr>
              <a:t>Agnieszka Mikołajczyk</a:t>
            </a:r>
            <a:endParaRPr lang="pl-PL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6" y="3502001"/>
            <a:ext cx="5471819" cy="2371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</a:t>
            </a:r>
            <a:r>
              <a:rPr lang="pl-PL" sz="1600" dirty="0" smtClean="0">
                <a:solidFill>
                  <a:srgbClr val="C00000"/>
                </a:solidFill>
              </a:rPr>
              <a:t>= 3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</a:t>
            </a:r>
            <a:r>
              <a:rPr lang="pl-PL" sz="1600" dirty="0" smtClean="0">
                <a:solidFill>
                  <a:srgbClr val="C00000"/>
                </a:solidFill>
              </a:rPr>
              <a:t>= 30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</a:t>
            </a:r>
            <a:r>
              <a:rPr lang="pl-PL" sz="1600" dirty="0" smtClean="0">
                <a:solidFill>
                  <a:srgbClr val="C00000"/>
                </a:solidFill>
              </a:rPr>
              <a:t>= 15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952356" y="160429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Przypisujemy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wejścia i wyjście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(dane treningowe) dla jednego </a:t>
            </a:r>
            <a:r>
              <a:rPr lang="pl-PL" sz="1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kwiata</a:t>
            </a:r>
            <a:endParaRPr lang="pl-PL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upa 29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32" name="Owal 31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8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30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Wybieramy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funkcję aktywacji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nasze wyjście powinno być w zakresie od 0 do 1</a:t>
            </a: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30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356687" y="2978434"/>
            <a:ext cx="53784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-2.5</a:t>
            </a:r>
            <a:endParaRPr lang="en-US" sz="1400" b="1" dirty="0"/>
          </a:p>
        </p:txBody>
      </p:sp>
      <p:sp>
        <p:nvSpPr>
          <p:cNvPr id="26" name="pole tekstowe 25"/>
          <p:cNvSpPr txBox="1"/>
          <p:nvPr/>
        </p:nvSpPr>
        <p:spPr>
          <a:xfrm>
            <a:off x="4356687" y="3584730"/>
            <a:ext cx="5080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0.7</a:t>
            </a:r>
            <a:endParaRPr lang="en-US" sz="1400" b="1" dirty="0"/>
          </a:p>
        </p:txBody>
      </p:sp>
      <p:sp>
        <p:nvSpPr>
          <p:cNvPr id="27" name="pole tekstowe 26"/>
          <p:cNvSpPr txBox="1"/>
          <p:nvPr/>
        </p:nvSpPr>
        <p:spPr>
          <a:xfrm>
            <a:off x="4319742" y="4196131"/>
            <a:ext cx="544946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4319742" y="5076686"/>
            <a:ext cx="52766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1.2</a:t>
            </a:r>
            <a:endParaRPr lang="en-US" sz="1400" b="1" dirty="0"/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Losujemy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wagi początkowe</a:t>
            </a:r>
            <a:endParaRPr lang="pl-PL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0.3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0.15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356687" y="2978434"/>
            <a:ext cx="53784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-2.5</a:t>
            </a:r>
            <a:endParaRPr lang="en-US" sz="1400" b="1" dirty="0"/>
          </a:p>
        </p:txBody>
      </p:sp>
      <p:sp>
        <p:nvSpPr>
          <p:cNvPr id="26" name="pole tekstowe 25"/>
          <p:cNvSpPr txBox="1"/>
          <p:nvPr/>
        </p:nvSpPr>
        <p:spPr>
          <a:xfrm>
            <a:off x="4356687" y="3584730"/>
            <a:ext cx="5080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0.7</a:t>
            </a:r>
            <a:endParaRPr lang="en-US" sz="1400" b="1" dirty="0"/>
          </a:p>
        </p:txBody>
      </p:sp>
      <p:sp>
        <p:nvSpPr>
          <p:cNvPr id="27" name="pole tekstowe 26"/>
          <p:cNvSpPr txBox="1"/>
          <p:nvPr/>
        </p:nvSpPr>
        <p:spPr>
          <a:xfrm>
            <a:off x="4319742" y="4196131"/>
            <a:ext cx="544946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4319742" y="5076686"/>
            <a:ext cx="52766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1.2</a:t>
            </a:r>
            <a:endParaRPr lang="en-US" sz="1400" b="1" dirty="0"/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Obliczamy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wyjście</a:t>
            </a: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  <p:sp>
        <p:nvSpPr>
          <p:cNvPr id="20" name="pole tekstowe 19"/>
          <p:cNvSpPr txBox="1"/>
          <p:nvPr/>
        </p:nvSpPr>
        <p:spPr>
          <a:xfrm>
            <a:off x="5562437" y="3738618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114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0.3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0.15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356687" y="2978434"/>
            <a:ext cx="53784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-2.5</a:t>
            </a:r>
            <a:endParaRPr lang="en-US" sz="1400" b="1" dirty="0"/>
          </a:p>
        </p:txBody>
      </p:sp>
      <p:sp>
        <p:nvSpPr>
          <p:cNvPr id="26" name="pole tekstowe 25"/>
          <p:cNvSpPr txBox="1"/>
          <p:nvPr/>
        </p:nvSpPr>
        <p:spPr>
          <a:xfrm>
            <a:off x="4356687" y="3584730"/>
            <a:ext cx="5080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0.7</a:t>
            </a:r>
            <a:endParaRPr lang="en-US" sz="1400" b="1" dirty="0"/>
          </a:p>
        </p:txBody>
      </p:sp>
      <p:sp>
        <p:nvSpPr>
          <p:cNvPr id="27" name="pole tekstowe 26"/>
          <p:cNvSpPr txBox="1"/>
          <p:nvPr/>
        </p:nvSpPr>
        <p:spPr>
          <a:xfrm>
            <a:off x="4319742" y="4196131"/>
            <a:ext cx="544946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4319742" y="5076686"/>
            <a:ext cx="52766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1.2</a:t>
            </a:r>
            <a:endParaRPr lang="en-US" sz="1400" b="1" dirty="0"/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Obliczamy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wyjście</a:t>
            </a: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  <p:sp>
        <p:nvSpPr>
          <p:cNvPr id="20" name="pole tekstowe 19"/>
          <p:cNvSpPr txBox="1"/>
          <p:nvPr/>
        </p:nvSpPr>
        <p:spPr>
          <a:xfrm>
            <a:off x="5562437" y="3738618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9404631" y="2720847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cxnSp>
        <p:nvCxnSpPr>
          <p:cNvPr id="6" name="Łącznik prosty 5"/>
          <p:cNvCxnSpPr/>
          <p:nvPr/>
        </p:nvCxnSpPr>
        <p:spPr>
          <a:xfrm flipH="1">
            <a:off x="9979483" y="1521400"/>
            <a:ext cx="4103" cy="112181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0.3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0.15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7444505" y="4031985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356687" y="2978434"/>
            <a:ext cx="53784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-2.5</a:t>
            </a:r>
            <a:endParaRPr lang="en-US" sz="1400" b="1" dirty="0"/>
          </a:p>
        </p:txBody>
      </p:sp>
      <p:sp>
        <p:nvSpPr>
          <p:cNvPr id="26" name="pole tekstowe 25"/>
          <p:cNvSpPr txBox="1"/>
          <p:nvPr/>
        </p:nvSpPr>
        <p:spPr>
          <a:xfrm>
            <a:off x="4356687" y="3584730"/>
            <a:ext cx="5080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0.7</a:t>
            </a:r>
            <a:endParaRPr lang="en-US" sz="1400" b="1" dirty="0"/>
          </a:p>
        </p:txBody>
      </p:sp>
      <p:sp>
        <p:nvSpPr>
          <p:cNvPr id="27" name="pole tekstowe 26"/>
          <p:cNvSpPr txBox="1"/>
          <p:nvPr/>
        </p:nvSpPr>
        <p:spPr>
          <a:xfrm>
            <a:off x="4319742" y="4196131"/>
            <a:ext cx="544946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4319742" y="5076686"/>
            <a:ext cx="52766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1.2</a:t>
            </a:r>
            <a:endParaRPr lang="en-US" sz="1400" b="1" dirty="0"/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Obliczamy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wyjście</a:t>
            </a: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  <p:sp>
        <p:nvSpPr>
          <p:cNvPr id="20" name="pole tekstowe 19"/>
          <p:cNvSpPr txBox="1"/>
          <p:nvPr/>
        </p:nvSpPr>
        <p:spPr>
          <a:xfrm>
            <a:off x="5562437" y="3738618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9404631" y="2720847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cxnSp>
        <p:nvCxnSpPr>
          <p:cNvPr id="6" name="Łącznik prosty 5"/>
          <p:cNvCxnSpPr/>
          <p:nvPr/>
        </p:nvCxnSpPr>
        <p:spPr>
          <a:xfrm flipH="1">
            <a:off x="9979483" y="1521400"/>
            <a:ext cx="4103" cy="112181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/>
          <p:cNvCxnSpPr/>
          <p:nvPr/>
        </p:nvCxnSpPr>
        <p:spPr>
          <a:xfrm flipH="1" flipV="1">
            <a:off x="9404631" y="2402378"/>
            <a:ext cx="1440706" cy="7432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ole tekstowe 23"/>
          <p:cNvSpPr txBox="1"/>
          <p:nvPr/>
        </p:nvSpPr>
        <p:spPr>
          <a:xfrm>
            <a:off x="10193289" y="2012061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227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3530551" y="2957274"/>
            <a:ext cx="4673602" cy="26941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983870" y="3438687"/>
            <a:ext cx="25466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 = 3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983870" y="4334631"/>
            <a:ext cx="25466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 = 0.3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960022" y="5230575"/>
            <a:ext cx="254401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 = 0.15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3124375" y="2953818"/>
            <a:ext cx="3796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sp>
        <p:nvSpPr>
          <p:cNvPr id="34" name="pole tekstowe 33"/>
          <p:cNvSpPr txBox="1"/>
          <p:nvPr/>
        </p:nvSpPr>
        <p:spPr>
          <a:xfrm>
            <a:off x="8855607" y="4011936"/>
            <a:ext cx="130718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rgbClr val="C00000"/>
                </a:solidFill>
              </a:rPr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356687" y="2978434"/>
            <a:ext cx="53784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-2.5</a:t>
            </a:r>
            <a:endParaRPr lang="en-US" sz="1400" b="1" dirty="0"/>
          </a:p>
        </p:txBody>
      </p:sp>
      <p:sp>
        <p:nvSpPr>
          <p:cNvPr id="26" name="pole tekstowe 25"/>
          <p:cNvSpPr txBox="1"/>
          <p:nvPr/>
        </p:nvSpPr>
        <p:spPr>
          <a:xfrm>
            <a:off x="4356687" y="3584730"/>
            <a:ext cx="5080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0.7</a:t>
            </a:r>
            <a:endParaRPr lang="en-US" sz="1400" b="1" dirty="0"/>
          </a:p>
        </p:txBody>
      </p:sp>
      <p:sp>
        <p:nvSpPr>
          <p:cNvPr id="27" name="pole tekstowe 26"/>
          <p:cNvSpPr txBox="1"/>
          <p:nvPr/>
        </p:nvSpPr>
        <p:spPr>
          <a:xfrm>
            <a:off x="4319742" y="4196131"/>
            <a:ext cx="544946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4319742" y="5076686"/>
            <a:ext cx="52766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/>
              <a:t>-</a:t>
            </a:r>
            <a:r>
              <a:rPr lang="pl-PL" sz="1400" b="1" dirty="0" smtClean="0"/>
              <a:t>1.2</a:t>
            </a:r>
            <a:endParaRPr lang="en-US" sz="1400" b="1" dirty="0"/>
          </a:p>
        </p:txBody>
      </p:sp>
      <p:sp>
        <p:nvSpPr>
          <p:cNvPr id="13" name="Symbol zastępczy zawartości 17"/>
          <p:cNvSpPr txBox="1">
            <a:spLocks/>
          </p:cNvSpPr>
          <p:nvPr/>
        </p:nvSpPr>
        <p:spPr>
          <a:xfrm>
            <a:off x="1952356" y="1699072"/>
            <a:ext cx="4808662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Obliczamy 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wyjście</a:t>
            </a:r>
          </a:p>
        </p:txBody>
      </p:sp>
      <p:grpSp>
        <p:nvGrpSpPr>
          <p:cNvPr id="14" name="Grupa 13" descr="Mały okrąg z numerem 1 wskazujący krok 1."/>
          <p:cNvGrpSpPr/>
          <p:nvPr/>
        </p:nvGrpSpPr>
        <p:grpSpPr bwMode="blackWhite">
          <a:xfrm>
            <a:off x="1399232" y="1672469"/>
            <a:ext cx="558179" cy="409838"/>
            <a:chOff x="6953426" y="711274"/>
            <a:chExt cx="558179" cy="409838"/>
          </a:xfrm>
        </p:grpSpPr>
        <p:sp>
          <p:nvSpPr>
            <p:cNvPr id="15" name="Owal 14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6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7" b="66937"/>
          <a:stretch/>
        </p:blipFill>
        <p:spPr>
          <a:xfrm>
            <a:off x="6832661" y="1406776"/>
            <a:ext cx="4666613" cy="1385420"/>
          </a:xfrm>
          <a:prstGeom prst="rect">
            <a:avLst/>
          </a:prstGeom>
        </p:spPr>
      </p:pic>
      <p:sp>
        <p:nvSpPr>
          <p:cNvPr id="20" name="pole tekstowe 19"/>
          <p:cNvSpPr txBox="1"/>
          <p:nvPr/>
        </p:nvSpPr>
        <p:spPr>
          <a:xfrm>
            <a:off x="5562437" y="3738618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9404631" y="2720847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-0.61</a:t>
            </a:r>
            <a:endParaRPr lang="en-US" sz="1400" b="1" dirty="0"/>
          </a:p>
        </p:txBody>
      </p:sp>
      <p:cxnSp>
        <p:nvCxnSpPr>
          <p:cNvPr id="6" name="Łącznik prosty 5"/>
          <p:cNvCxnSpPr/>
          <p:nvPr/>
        </p:nvCxnSpPr>
        <p:spPr>
          <a:xfrm flipH="1">
            <a:off x="9979483" y="1521400"/>
            <a:ext cx="4103" cy="112181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/>
          <p:cNvCxnSpPr/>
          <p:nvPr/>
        </p:nvCxnSpPr>
        <p:spPr>
          <a:xfrm flipH="1" flipV="1">
            <a:off x="9404631" y="2402378"/>
            <a:ext cx="1440706" cy="7432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ole tekstowe 23"/>
          <p:cNvSpPr txBox="1"/>
          <p:nvPr/>
        </p:nvSpPr>
        <p:spPr>
          <a:xfrm>
            <a:off x="10193289" y="2012061"/>
            <a:ext cx="73029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0.1</a:t>
            </a:r>
            <a:endParaRPr lang="en-US" sz="1400" b="1" dirty="0"/>
          </a:p>
        </p:txBody>
      </p:sp>
      <p:sp>
        <p:nvSpPr>
          <p:cNvPr id="29" name="pole tekstowe 28"/>
          <p:cNvSpPr txBox="1"/>
          <p:nvPr/>
        </p:nvSpPr>
        <p:spPr>
          <a:xfrm>
            <a:off x="7456517" y="3889418"/>
            <a:ext cx="1307181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 smtClean="0"/>
              <a:t>WYNIK Z SIECI</a:t>
            </a:r>
          </a:p>
          <a:p>
            <a:pPr algn="ctr"/>
            <a:r>
              <a:rPr lang="pl-PL" sz="1400" b="1" dirty="0" smtClean="0"/>
              <a:t>0.1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86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Trening – co to jest i na czym polega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1729047" y="1377663"/>
            <a:ext cx="8262851" cy="121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Aft>
                <a:spcPts val="2000"/>
              </a:spcAft>
              <a:buNone/>
            </a:pPr>
            <a:r>
              <a:rPr lang="pl-PL" sz="1800" dirty="0" smtClean="0">
                <a:solidFill>
                  <a:srgbClr val="C00000"/>
                </a:solidFill>
              </a:rPr>
              <a:t>Trening</a:t>
            </a:r>
            <a:r>
              <a:rPr lang="pl-PL" sz="1800" dirty="0" smtClean="0"/>
              <a:t> to przystosowanie sieci neuronowej (np. </a:t>
            </a:r>
            <a:r>
              <a:rPr lang="pl-PL" sz="1800" dirty="0" smtClean="0">
                <a:solidFill>
                  <a:srgbClr val="C00000"/>
                </a:solidFill>
              </a:rPr>
              <a:t>wag</a:t>
            </a:r>
            <a:r>
              <a:rPr lang="pl-PL" sz="1800" dirty="0" smtClean="0"/>
              <a:t>) do danego zadania, na podstawie danych uczących. </a:t>
            </a:r>
            <a:r>
              <a:rPr lang="pl-PL" sz="1800" dirty="0" smtClean="0"/>
              <a:t>W </a:t>
            </a:r>
            <a:r>
              <a:rPr lang="pl-PL" sz="1800" dirty="0"/>
              <a:t>wyniku procesu uczenia może odwzorować różne złożone zależności pomiędzy </a:t>
            </a:r>
            <a:r>
              <a:rPr lang="pl-PL" sz="1800" dirty="0">
                <a:solidFill>
                  <a:srgbClr val="C00000"/>
                </a:solidFill>
              </a:rPr>
              <a:t>danymi wejściowymi </a:t>
            </a:r>
            <a:r>
              <a:rPr lang="pl-PL" sz="1800" dirty="0"/>
              <a:t>i </a:t>
            </a:r>
            <a:r>
              <a:rPr lang="pl-PL" sz="1800" dirty="0" smtClean="0">
                <a:solidFill>
                  <a:srgbClr val="C00000"/>
                </a:solidFill>
              </a:rPr>
              <a:t>wyjściowymi</a:t>
            </a:r>
            <a:endParaRPr lang="pl-PL" sz="1800" dirty="0">
              <a:solidFill>
                <a:srgbClr val="C00000"/>
              </a:solidFill>
            </a:endParaRPr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15292" y="2593571"/>
            <a:ext cx="323415" cy="271049"/>
            <a:chOff x="6953426" y="711274"/>
            <a:chExt cx="558179" cy="467802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sz="1050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5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980526" y="2535382"/>
            <a:ext cx="4622252" cy="65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Dane treningowe, walidacyjne i testowe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980526" y="3028952"/>
            <a:ext cx="4713692" cy="180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Przed treningiem sieci należy wybrać </a:t>
            </a:r>
            <a:r>
              <a:rPr lang="pl-PL" sz="16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algorytm uczenia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oraz </a:t>
            </a:r>
            <a:r>
              <a:rPr lang="pl-PL" sz="16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funkcję celu/kosztu (</a:t>
            </a:r>
            <a:r>
              <a:rPr lang="pl-PL" sz="1600" dirty="0" err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loss</a:t>
            </a:r>
            <a:r>
              <a:rPr lang="pl-PL" sz="16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err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pl-PL" sz="16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l-PL" sz="160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973798" y="4813603"/>
            <a:ext cx="4670542" cy="1363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Najczęściej stosowanymi funkcjami celu są różnego rodzaju </a:t>
            </a:r>
            <a:r>
              <a:rPr lang="pl-PL" sz="16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funkcje błędu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chcemy, aby sieć neuronowa podczas treningu dopasowała wagi w taki sposób aby błąd klasyfikacji był jak najmniejszy</a:t>
            </a: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860472" y="2450788"/>
            <a:ext cx="17063" cy="3791489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a 18" descr="Mały okrąg z numerem 1 wskazujący krok 1."/>
          <p:cNvGrpSpPr/>
          <p:nvPr/>
        </p:nvGrpSpPr>
        <p:grpSpPr bwMode="blackWhite">
          <a:xfrm>
            <a:off x="515292" y="3127997"/>
            <a:ext cx="323415" cy="271049"/>
            <a:chOff x="6953426" y="711274"/>
            <a:chExt cx="558179" cy="467802"/>
          </a:xfrm>
        </p:grpSpPr>
        <p:sp>
          <p:nvSpPr>
            <p:cNvPr id="21" name="Owal 20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sz="1050"/>
            </a:p>
          </p:txBody>
        </p:sp>
        <p:sp>
          <p:nvSpPr>
            <p:cNvPr id="22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5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upa 30" descr="Mały okrąg z numerem 1 wskazujący krok 1."/>
          <p:cNvGrpSpPr/>
          <p:nvPr/>
        </p:nvGrpSpPr>
        <p:grpSpPr bwMode="blackWhite">
          <a:xfrm>
            <a:off x="494653" y="4824526"/>
            <a:ext cx="323415" cy="271049"/>
            <a:chOff x="6953426" y="711274"/>
            <a:chExt cx="558179" cy="467802"/>
          </a:xfrm>
        </p:grpSpPr>
        <p:sp>
          <p:nvSpPr>
            <p:cNvPr id="32" name="Owal 31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sz="1050"/>
            </a:p>
          </p:txBody>
        </p:sp>
        <p:sp>
          <p:nvSpPr>
            <p:cNvPr id="33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5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92" y="2493852"/>
            <a:ext cx="4765964" cy="3574473"/>
          </a:xfrm>
          <a:prstGeom prst="rect">
            <a:avLst/>
          </a:prstGeom>
        </p:spPr>
      </p:pic>
      <p:sp>
        <p:nvSpPr>
          <p:cNvPr id="34" name="Symbol zastępczy zawartości 17"/>
          <p:cNvSpPr txBox="1">
            <a:spLocks/>
          </p:cNvSpPr>
          <p:nvPr/>
        </p:nvSpPr>
        <p:spPr>
          <a:xfrm>
            <a:off x="984879" y="3768808"/>
            <a:ext cx="4851157" cy="1230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 pomocą funkcji celu oceniamy wydajność/poprawność działania sieci neuronowych na danych treningowych</a:t>
            </a:r>
          </a:p>
        </p:txBody>
      </p:sp>
      <p:grpSp>
        <p:nvGrpSpPr>
          <p:cNvPr id="35" name="Grupa 34" descr="Mały okrąg z numerem 1 wskazujący krok 1."/>
          <p:cNvGrpSpPr/>
          <p:nvPr/>
        </p:nvGrpSpPr>
        <p:grpSpPr bwMode="blackWhite">
          <a:xfrm>
            <a:off x="521728" y="3885185"/>
            <a:ext cx="323415" cy="271049"/>
            <a:chOff x="6953426" y="711274"/>
            <a:chExt cx="558179" cy="467802"/>
          </a:xfrm>
        </p:grpSpPr>
        <p:sp>
          <p:nvSpPr>
            <p:cNvPr id="36" name="Owal 35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sz="1050"/>
            </a:p>
          </p:txBody>
        </p:sp>
        <p:sp>
          <p:nvSpPr>
            <p:cNvPr id="37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5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endParaRPr lang="pl-PL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3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Sieci neuronowe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90204" y="2641763"/>
            <a:ext cx="4522124" cy="2844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000"/>
              </a:spcAft>
              <a:buNone/>
            </a:pPr>
            <a:r>
              <a:rPr lang="pl-PL" sz="1800" dirty="0"/>
              <a:t>Cechą wspólną wszystkich </a:t>
            </a:r>
            <a:r>
              <a:rPr lang="pl-PL" sz="1800" dirty="0">
                <a:solidFill>
                  <a:srgbClr val="C00000"/>
                </a:solidFill>
              </a:rPr>
              <a:t>sieci neuronowych </a:t>
            </a:r>
            <a:r>
              <a:rPr lang="pl-PL" sz="1800" dirty="0"/>
              <a:t>jest to, że na ich strukturę składają się połączone ze sobą </a:t>
            </a:r>
            <a:r>
              <a:rPr lang="pl-PL" sz="1800" dirty="0" smtClean="0">
                <a:solidFill>
                  <a:srgbClr val="C00000"/>
                </a:solidFill>
              </a:rPr>
              <a:t>neurony</a:t>
            </a:r>
            <a:r>
              <a:rPr lang="pl-PL" sz="1800" dirty="0" smtClean="0"/>
              <a:t>. </a:t>
            </a:r>
            <a:endParaRPr lang="pl-PL" sz="1800" dirty="0"/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344865" y="2017244"/>
            <a:ext cx="17063" cy="3791489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Obraz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71" y="1498371"/>
            <a:ext cx="2041771" cy="1143392"/>
          </a:xfrm>
          <a:prstGeom prst="rect">
            <a:avLst/>
          </a:prstGeom>
        </p:spPr>
      </p:pic>
      <p:pic>
        <p:nvPicPr>
          <p:cNvPr id="36" name="Obraz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42" y="1498371"/>
            <a:ext cx="2041771" cy="1143392"/>
          </a:xfrm>
          <a:prstGeom prst="rect">
            <a:avLst/>
          </a:prstGeom>
        </p:spPr>
      </p:pic>
      <p:pic>
        <p:nvPicPr>
          <p:cNvPr id="38" name="Obraz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6" y="1445548"/>
            <a:ext cx="2041771" cy="1143392"/>
          </a:xfrm>
          <a:prstGeom prst="rect">
            <a:avLst/>
          </a:prstGeom>
        </p:spPr>
      </p:pic>
      <p:pic>
        <p:nvPicPr>
          <p:cNvPr id="1026" name="Picture 2" descr="https://upload.wikimedia.org/wikipedia/commons/3/3c/Neuralnet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15" y="3614118"/>
            <a:ext cx="2998224" cy="187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0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Sieci neuronowe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90204" y="2641763"/>
            <a:ext cx="4522124" cy="2844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000"/>
              </a:spcAft>
              <a:buNone/>
            </a:pPr>
            <a:r>
              <a:rPr lang="pl-PL" sz="1800" dirty="0"/>
              <a:t>Cechą wspólną wszystkich </a:t>
            </a:r>
            <a:r>
              <a:rPr lang="pl-PL" sz="1800" dirty="0">
                <a:solidFill>
                  <a:srgbClr val="C00000"/>
                </a:solidFill>
              </a:rPr>
              <a:t>sieci neuronowych </a:t>
            </a:r>
            <a:r>
              <a:rPr lang="pl-PL" sz="1800" dirty="0"/>
              <a:t>jest to, że na ich strukturę składają się połączone ze sobą </a:t>
            </a:r>
            <a:r>
              <a:rPr lang="pl-PL" sz="1800" dirty="0" smtClean="0">
                <a:solidFill>
                  <a:srgbClr val="C00000"/>
                </a:solidFill>
              </a:rPr>
              <a:t>neurony</a:t>
            </a:r>
            <a:r>
              <a:rPr lang="pl-PL" sz="1800" dirty="0" smtClean="0"/>
              <a:t>. </a:t>
            </a:r>
            <a:endParaRPr lang="pl-PL" sz="1800" dirty="0"/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344865" y="2017244"/>
            <a:ext cx="17063" cy="3791489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Obraz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71" y="1498371"/>
            <a:ext cx="2041771" cy="1143392"/>
          </a:xfrm>
          <a:prstGeom prst="rect">
            <a:avLst/>
          </a:prstGeom>
        </p:spPr>
      </p:pic>
      <p:pic>
        <p:nvPicPr>
          <p:cNvPr id="36" name="Obraz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42" y="1498371"/>
            <a:ext cx="2041771" cy="1143392"/>
          </a:xfrm>
          <a:prstGeom prst="rect">
            <a:avLst/>
          </a:prstGeom>
        </p:spPr>
      </p:pic>
      <p:pic>
        <p:nvPicPr>
          <p:cNvPr id="38" name="Obraz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6" y="1445548"/>
            <a:ext cx="2041771" cy="1143392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64" y="3133106"/>
            <a:ext cx="5419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 czym porozmawiamy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Symbol zastępczy zawartości 17"/>
          <p:cNvSpPr txBox="1">
            <a:spLocks/>
          </p:cNvSpPr>
          <p:nvPr/>
        </p:nvSpPr>
        <p:spPr>
          <a:xfrm>
            <a:off x="541609" y="1524708"/>
            <a:ext cx="4704645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Neuron – najmniejszy element sieci neuronowej</a:t>
            </a:r>
          </a:p>
          <a:p>
            <a:pPr>
              <a:spcAft>
                <a:spcPts val="600"/>
              </a:spcAft>
              <a:defRPr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Jak przebiega trening?</a:t>
            </a:r>
          </a:p>
          <a:p>
            <a:pPr>
              <a:spcAft>
                <a:spcPts val="600"/>
              </a:spcAft>
              <a:defRPr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Klasyczne sieci neuronowe</a:t>
            </a:r>
          </a:p>
          <a:p>
            <a:pPr>
              <a:spcAft>
                <a:spcPts val="600"/>
              </a:spcAft>
              <a:defRPr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Głębokie sieci neuronowe</a:t>
            </a:r>
          </a:p>
          <a:p>
            <a:pPr>
              <a:spcAft>
                <a:spcPts val="600"/>
              </a:spcAft>
              <a:defRPr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Problemy</a:t>
            </a:r>
            <a:endParaRPr lang="pl-PL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174">
            <a:off x="5739620" y="2654103"/>
            <a:ext cx="5471819" cy="2371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Głębokie uczenie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Głębokie uczenie - </a:t>
            </a:r>
            <a:r>
              <a:rPr lang="pl-PL" dirty="0"/>
              <a:t>metody uczenia maszynowego, </a:t>
            </a:r>
            <a:r>
              <a:rPr lang="pl-PL" dirty="0" smtClean="0"/>
              <a:t>które zbudowane </a:t>
            </a:r>
            <a:r>
              <a:rPr lang="pl-PL" dirty="0"/>
              <a:t>są </a:t>
            </a:r>
            <a:r>
              <a:rPr lang="pl-PL" dirty="0" smtClean="0"/>
              <a:t>z wielu </a:t>
            </a:r>
            <a:r>
              <a:rPr lang="pl-PL" dirty="0"/>
              <a:t>warstw realizujących </a:t>
            </a:r>
            <a:r>
              <a:rPr lang="pl-PL" dirty="0" smtClean="0"/>
              <a:t>nieliniowe transformacje</a:t>
            </a:r>
          </a:p>
          <a:p>
            <a:pPr>
              <a:spcAft>
                <a:spcPts val="2000"/>
              </a:spcAft>
              <a:buClr>
                <a:srgbClr val="C00000"/>
              </a:buClr>
              <a:buSzPct val="150000"/>
            </a:pPr>
            <a:r>
              <a:rPr lang="pl-PL" dirty="0" smtClean="0"/>
              <a:t>Warstwy </a:t>
            </a:r>
            <a:r>
              <a:rPr lang="pl-PL" dirty="0"/>
              <a:t>odwzorowują kolejne poziomy abstrakcji </a:t>
            </a:r>
            <a:r>
              <a:rPr lang="pl-PL" dirty="0" smtClean="0"/>
              <a:t>tworząc </a:t>
            </a:r>
            <a:r>
              <a:rPr lang="pl-PL" b="1" dirty="0" smtClean="0"/>
              <a:t>model hierarchiczny</a:t>
            </a:r>
            <a:r>
              <a:rPr lang="pl-PL" dirty="0" smtClean="0"/>
              <a:t>: najniższe </a:t>
            </a:r>
            <a:r>
              <a:rPr lang="pl-PL" dirty="0"/>
              <a:t>warstwy tworzą reprezentuję najprostszych cech </a:t>
            </a:r>
            <a:r>
              <a:rPr lang="pl-PL" dirty="0" smtClean="0"/>
              <a:t>z sygnału wejściowego</a:t>
            </a:r>
            <a:r>
              <a:rPr lang="pl-PL" dirty="0"/>
              <a:t>, wyższe warstwy - generują </a:t>
            </a:r>
            <a:r>
              <a:rPr lang="pl-PL" dirty="0" smtClean="0"/>
              <a:t>bardziej ogólne </a:t>
            </a:r>
            <a:r>
              <a:rPr lang="pl-PL" dirty="0"/>
              <a:t>koncepty bazując na relacjach z poprzednich warstw.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7" y="4286896"/>
            <a:ext cx="2843700" cy="202329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54" y="1383463"/>
            <a:ext cx="5310847" cy="44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Wejście jest obrazem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>
                <a:solidFill>
                  <a:srgbClr val="C00000"/>
                </a:solidFill>
              </a:rPr>
              <a:t>Warstwa konwolucyjna </a:t>
            </a:r>
            <a:r>
              <a:rPr lang="pl-PL" sz="1600" dirty="0" smtClean="0"/>
              <a:t>– w tej warstwie obraz z poprzedniej jest poddawany operacji filtracji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Warstwa </a:t>
            </a:r>
            <a:r>
              <a:rPr lang="pl-PL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pooling</a:t>
            </a:r>
            <a:r>
              <a:rPr lang="pl-PL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</a:t>
            </a:r>
            <a:r>
              <a:rPr lang="en-US" sz="1600" dirty="0" err="1" smtClean="0"/>
              <a:t>unkcja</a:t>
            </a:r>
            <a:r>
              <a:rPr lang="en-US" sz="1600" dirty="0" smtClean="0"/>
              <a:t> </a:t>
            </a:r>
            <a:r>
              <a:rPr lang="en-US" sz="1600" dirty="0" err="1" smtClean="0"/>
              <a:t>redukcji</a:t>
            </a:r>
            <a:r>
              <a:rPr lang="pl-PL" sz="1600" dirty="0" smtClean="0"/>
              <a:t>, „</a:t>
            </a:r>
            <a:r>
              <a:rPr lang="en-US" sz="1600" dirty="0" err="1" smtClean="0"/>
              <a:t>uogólnienie</a:t>
            </a:r>
            <a:r>
              <a:rPr lang="en-US" sz="1600" dirty="0"/>
              <a:t>” </a:t>
            </a:r>
            <a:r>
              <a:rPr lang="en-US" sz="1600" dirty="0" err="1" smtClean="0"/>
              <a:t>wartości</a:t>
            </a:r>
            <a:r>
              <a:rPr lang="pl-PL" sz="1600" dirty="0" smtClean="0"/>
              <a:t> </a:t>
            </a:r>
            <a:r>
              <a:rPr lang="en-US" sz="1600" dirty="0" err="1" smtClean="0"/>
              <a:t>sąsiadujących</a:t>
            </a:r>
            <a:r>
              <a:rPr lang="en-US" sz="1600" dirty="0" smtClean="0"/>
              <a:t> </a:t>
            </a:r>
            <a:r>
              <a:rPr lang="en-US" sz="1600" dirty="0" err="1" smtClean="0"/>
              <a:t>wyjść</a:t>
            </a:r>
            <a:r>
              <a:rPr lang="pl-PL" sz="1600" dirty="0" smtClean="0"/>
              <a:t> np. max </a:t>
            </a:r>
            <a:r>
              <a:rPr lang="pl-PL" sz="1600" dirty="0" err="1" smtClean="0"/>
              <a:t>pooling</a:t>
            </a:r>
            <a:endParaRPr lang="pl-PL" sz="16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Warstwa </a:t>
            </a:r>
            <a:r>
              <a:rPr lang="pl-PL" sz="1600" b="1" dirty="0" err="1" smtClean="0"/>
              <a:t>Dense</a:t>
            </a:r>
            <a:r>
              <a:rPr lang="pl-PL" sz="1600" b="1" dirty="0" smtClean="0"/>
              <a:t> </a:t>
            </a:r>
            <a:r>
              <a:rPr lang="pl-PL" sz="1600" dirty="0" smtClean="0"/>
              <a:t>–</a:t>
            </a:r>
            <a:r>
              <a:rPr lang="en-US" sz="1600" dirty="0" smtClean="0"/>
              <a:t> </a:t>
            </a:r>
            <a:r>
              <a:rPr lang="pl-PL" sz="1600" dirty="0" smtClean="0"/>
              <a:t>klasyczna sieć neuronowa w pełni połączona 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80" y="1404852"/>
            <a:ext cx="5998461" cy="204493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54" y="3599411"/>
            <a:ext cx="3055492" cy="27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Wejście jest obrazem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Warstwa konwolucyjna </a:t>
            </a:r>
            <a:r>
              <a:rPr lang="pl-PL" sz="1600" dirty="0" smtClean="0"/>
              <a:t>– w tej warstwie obraz z poprzedniej jest poddawany operacji filtracji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Warstwa </a:t>
            </a:r>
            <a:r>
              <a:rPr lang="pl-PL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pooling</a:t>
            </a:r>
            <a:r>
              <a:rPr lang="pl-PL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</a:t>
            </a:r>
            <a:r>
              <a:rPr lang="en-US" sz="1600" dirty="0" err="1" smtClean="0"/>
              <a:t>unkcja</a:t>
            </a:r>
            <a:r>
              <a:rPr lang="en-US" sz="1600" dirty="0" smtClean="0"/>
              <a:t> </a:t>
            </a:r>
            <a:r>
              <a:rPr lang="en-US" sz="1600" dirty="0" err="1" smtClean="0"/>
              <a:t>redukcji</a:t>
            </a:r>
            <a:r>
              <a:rPr lang="pl-PL" sz="1600" dirty="0" smtClean="0"/>
              <a:t>, „</a:t>
            </a:r>
            <a:r>
              <a:rPr lang="en-US" sz="1600" dirty="0" err="1" smtClean="0"/>
              <a:t>uogólnienie</a:t>
            </a:r>
            <a:r>
              <a:rPr lang="en-US" sz="1600" dirty="0"/>
              <a:t>” </a:t>
            </a:r>
            <a:r>
              <a:rPr lang="en-US" sz="1600" dirty="0" err="1" smtClean="0"/>
              <a:t>wartości</a:t>
            </a:r>
            <a:r>
              <a:rPr lang="pl-PL" sz="1600" dirty="0" smtClean="0"/>
              <a:t> </a:t>
            </a:r>
            <a:r>
              <a:rPr lang="en-US" sz="1600" dirty="0" err="1" smtClean="0"/>
              <a:t>sąsiadujących</a:t>
            </a:r>
            <a:r>
              <a:rPr lang="en-US" sz="1600" dirty="0" smtClean="0"/>
              <a:t> </a:t>
            </a:r>
            <a:r>
              <a:rPr lang="en-US" sz="1600" dirty="0" err="1" smtClean="0"/>
              <a:t>wyjść</a:t>
            </a:r>
            <a:r>
              <a:rPr lang="pl-PL" sz="1600" dirty="0" smtClean="0"/>
              <a:t> np. max </a:t>
            </a:r>
            <a:r>
              <a:rPr lang="pl-PL" sz="1600" dirty="0" err="1" smtClean="0"/>
              <a:t>pooling</a:t>
            </a:r>
            <a:endParaRPr lang="pl-PL" sz="16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Warstwa </a:t>
            </a:r>
            <a:r>
              <a:rPr lang="pl-PL" sz="1600" b="1" dirty="0" err="1" smtClean="0"/>
              <a:t>Dense</a:t>
            </a:r>
            <a:r>
              <a:rPr lang="pl-PL" sz="1600" b="1" dirty="0" smtClean="0"/>
              <a:t> </a:t>
            </a:r>
            <a:r>
              <a:rPr lang="pl-PL" sz="1600" dirty="0" smtClean="0"/>
              <a:t>–</a:t>
            </a:r>
            <a:r>
              <a:rPr lang="en-US" sz="1600" dirty="0" smtClean="0"/>
              <a:t> </a:t>
            </a:r>
            <a:r>
              <a:rPr lang="pl-PL" sz="1600" dirty="0" smtClean="0"/>
              <a:t>klasyczna sieć neuronowa w pełni połączona 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80" y="1404852"/>
            <a:ext cx="5998461" cy="2044930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9" y="3766498"/>
            <a:ext cx="5136910" cy="22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Wejście jest obrazem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Warstwa konwolucyjna </a:t>
            </a:r>
            <a:r>
              <a:rPr lang="pl-PL" sz="1600" dirty="0" smtClean="0"/>
              <a:t>– w tej warstwie obraz z poprzedniej jest poddawany operacji filtracji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Warstwa </a:t>
            </a:r>
            <a:r>
              <a:rPr lang="pl-PL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pooling</a:t>
            </a:r>
            <a:r>
              <a:rPr lang="pl-PL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</a:t>
            </a:r>
            <a:r>
              <a:rPr lang="en-US" sz="1600" dirty="0" err="1" smtClean="0"/>
              <a:t>unkcja</a:t>
            </a:r>
            <a:r>
              <a:rPr lang="en-US" sz="1600" dirty="0" smtClean="0"/>
              <a:t> </a:t>
            </a:r>
            <a:r>
              <a:rPr lang="en-US" sz="1600" dirty="0" err="1" smtClean="0"/>
              <a:t>redukcji</a:t>
            </a:r>
            <a:r>
              <a:rPr lang="pl-PL" sz="1600" dirty="0" smtClean="0"/>
              <a:t>, „</a:t>
            </a:r>
            <a:r>
              <a:rPr lang="en-US" sz="1600" dirty="0" err="1" smtClean="0"/>
              <a:t>uogólnienie</a:t>
            </a:r>
            <a:r>
              <a:rPr lang="en-US" sz="1600" dirty="0"/>
              <a:t>” </a:t>
            </a:r>
            <a:r>
              <a:rPr lang="en-US" sz="1600" dirty="0" err="1" smtClean="0"/>
              <a:t>wartości</a:t>
            </a:r>
            <a:r>
              <a:rPr lang="pl-PL" sz="1600" dirty="0" smtClean="0"/>
              <a:t> </a:t>
            </a:r>
            <a:r>
              <a:rPr lang="en-US" sz="1600" dirty="0" err="1" smtClean="0"/>
              <a:t>sąsiadujących</a:t>
            </a:r>
            <a:r>
              <a:rPr lang="en-US" sz="1600" dirty="0" smtClean="0"/>
              <a:t> </a:t>
            </a:r>
            <a:r>
              <a:rPr lang="en-US" sz="1600" dirty="0" err="1" smtClean="0"/>
              <a:t>wyjść</a:t>
            </a:r>
            <a:r>
              <a:rPr lang="pl-PL" sz="1600" dirty="0" smtClean="0"/>
              <a:t> np. max </a:t>
            </a:r>
            <a:r>
              <a:rPr lang="pl-PL" sz="1600" dirty="0" err="1" smtClean="0"/>
              <a:t>pooling</a:t>
            </a:r>
            <a:endParaRPr lang="pl-PL" sz="16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>
                <a:solidFill>
                  <a:srgbClr val="C00000"/>
                </a:solidFill>
              </a:rPr>
              <a:t>Warstwa </a:t>
            </a:r>
            <a:r>
              <a:rPr lang="pl-PL" sz="1600" b="1" dirty="0" err="1" smtClean="0">
                <a:solidFill>
                  <a:srgbClr val="C00000"/>
                </a:solidFill>
              </a:rPr>
              <a:t>Dense</a:t>
            </a:r>
            <a:r>
              <a:rPr lang="pl-PL" sz="1600" b="1" dirty="0" smtClean="0">
                <a:solidFill>
                  <a:srgbClr val="C00000"/>
                </a:solidFill>
              </a:rPr>
              <a:t> </a:t>
            </a:r>
            <a:r>
              <a:rPr lang="pl-PL" sz="1600" dirty="0" smtClean="0"/>
              <a:t>–</a:t>
            </a:r>
            <a:r>
              <a:rPr lang="en-US" sz="1600" dirty="0" smtClean="0"/>
              <a:t> </a:t>
            </a:r>
            <a:r>
              <a:rPr lang="pl-PL" sz="1600" dirty="0" smtClean="0"/>
              <a:t>klasyczna sieć neuronowa w pełni połączona 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80" y="1404852"/>
            <a:ext cx="5998461" cy="2044930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87" y="3921343"/>
            <a:ext cx="3158789" cy="21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pl-PL" dirty="0"/>
              <a:t>Problemy związane z uczeniem (głębokich) </a:t>
            </a:r>
            <a:r>
              <a:rPr lang="pl-PL" dirty="0" smtClean="0"/>
              <a:t>sieci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zanikający </a:t>
            </a:r>
            <a:r>
              <a:rPr lang="pl-PL" b="1" dirty="0"/>
              <a:t>gradient- </a:t>
            </a:r>
            <a:r>
              <a:rPr lang="pl-PL" dirty="0"/>
              <a:t>błąd propagowany od </a:t>
            </a:r>
            <a:r>
              <a:rPr lang="pl-PL" dirty="0" smtClean="0"/>
              <a:t>warstwy wyjściowej </a:t>
            </a:r>
            <a:r>
              <a:rPr lang="pl-PL" dirty="0"/>
              <a:t>zanika przy niższych </a:t>
            </a:r>
            <a:r>
              <a:rPr lang="pl-PL" dirty="0" smtClean="0"/>
              <a:t>warstwach (</a:t>
            </a:r>
            <a:r>
              <a:rPr lang="pl-PL" dirty="0"/>
              <a:t>Szybkość </a:t>
            </a:r>
            <a:r>
              <a:rPr lang="pl-PL" dirty="0" smtClean="0"/>
              <a:t>uczenia może drastycznie maleć </a:t>
            </a:r>
            <a:r>
              <a:rPr lang="pl-PL" dirty="0"/>
              <a:t>w głębszych </a:t>
            </a:r>
            <a:r>
              <a:rPr lang="pl-PL" dirty="0" smtClean="0"/>
              <a:t>warstwach) oraz </a:t>
            </a:r>
            <a:r>
              <a:rPr lang="pl-PL" b="1" dirty="0" smtClean="0"/>
              <a:t>eksplodujący gradient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przeuczenie</a:t>
            </a:r>
            <a:r>
              <a:rPr lang="pl-PL" dirty="0" smtClean="0"/>
              <a:t>- </a:t>
            </a:r>
            <a:r>
              <a:rPr lang="pl-PL" dirty="0"/>
              <a:t>większa liczba parametrów </a:t>
            </a:r>
            <a:r>
              <a:rPr lang="pl-PL" dirty="0" smtClean="0"/>
              <a:t>sprzyja przetrenowaniu</a:t>
            </a:r>
            <a:r>
              <a:rPr lang="pl-PL" dirty="0"/>
              <a:t>, wymagane są techniki </a:t>
            </a:r>
            <a:r>
              <a:rPr lang="pl-PL" dirty="0" err="1" smtClean="0"/>
              <a:t>regularyzacyjne</a:t>
            </a:r>
            <a:endParaRPr lang="pl-PL" dirty="0" smtClean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 smtClean="0"/>
              <a:t>ogromne sieci potrzebują ogromnych ilości danych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 smtClean="0"/>
              <a:t>większa </a:t>
            </a:r>
            <a:r>
              <a:rPr lang="pl-PL" dirty="0"/>
              <a:t>ilość parametrów + duże </a:t>
            </a:r>
            <a:r>
              <a:rPr lang="pl-PL" dirty="0" smtClean="0"/>
              <a:t>dane → </a:t>
            </a:r>
            <a:r>
              <a:rPr lang="pl-PL" b="1" dirty="0" smtClean="0"/>
              <a:t>długi </a:t>
            </a:r>
            <a:r>
              <a:rPr lang="pl-PL" b="1" dirty="0"/>
              <a:t>czas </a:t>
            </a:r>
            <a:r>
              <a:rPr lang="pl-PL" b="1" dirty="0" smtClean="0"/>
              <a:t>uczenia</a:t>
            </a:r>
            <a:r>
              <a:rPr lang="pl-PL" dirty="0" smtClean="0"/>
              <a:t> i </a:t>
            </a:r>
            <a:r>
              <a:rPr lang="pl-PL" b="1" dirty="0"/>
              <a:t>duże wymagania dotyczące </a:t>
            </a:r>
            <a:r>
              <a:rPr lang="pl-PL" b="1" dirty="0" smtClean="0"/>
              <a:t>pamięci</a:t>
            </a:r>
            <a:endParaRPr lang="pl-PL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53" y="1712422"/>
            <a:ext cx="4796444" cy="35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pl-PL" dirty="0"/>
              <a:t>Problemy związane z uczeniem (głębokich) </a:t>
            </a:r>
            <a:r>
              <a:rPr lang="pl-PL" dirty="0" smtClean="0"/>
              <a:t>sieci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zanikający </a:t>
            </a:r>
            <a:r>
              <a:rPr lang="pl-PL" b="1" dirty="0"/>
              <a:t>gradient- </a:t>
            </a:r>
            <a:r>
              <a:rPr lang="pl-PL" dirty="0"/>
              <a:t>błąd propagowany od </a:t>
            </a:r>
            <a:r>
              <a:rPr lang="pl-PL" dirty="0" smtClean="0"/>
              <a:t>warstwy wyjściowej </a:t>
            </a:r>
            <a:r>
              <a:rPr lang="pl-PL" dirty="0"/>
              <a:t>zanika przy niższych </a:t>
            </a:r>
            <a:r>
              <a:rPr lang="pl-PL" dirty="0" smtClean="0"/>
              <a:t>warstwach (</a:t>
            </a:r>
            <a:r>
              <a:rPr lang="pl-PL" dirty="0"/>
              <a:t>Szybkość </a:t>
            </a:r>
            <a:r>
              <a:rPr lang="pl-PL" dirty="0" smtClean="0"/>
              <a:t>uczenia może drastycznie maleć </a:t>
            </a:r>
            <a:r>
              <a:rPr lang="pl-PL" dirty="0"/>
              <a:t>w głębszych </a:t>
            </a:r>
            <a:r>
              <a:rPr lang="pl-PL" dirty="0" smtClean="0"/>
              <a:t>warstwach) oraz </a:t>
            </a:r>
            <a:r>
              <a:rPr lang="pl-PL" b="1" dirty="0" smtClean="0"/>
              <a:t>eksplodujący gradient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przeuczenie</a:t>
            </a:r>
            <a:r>
              <a:rPr lang="pl-PL" dirty="0" smtClean="0"/>
              <a:t>- </a:t>
            </a:r>
            <a:r>
              <a:rPr lang="pl-PL" dirty="0"/>
              <a:t>większa liczba parametrów </a:t>
            </a:r>
            <a:r>
              <a:rPr lang="pl-PL" dirty="0" smtClean="0"/>
              <a:t>sprzyja przetrenowaniu</a:t>
            </a:r>
            <a:r>
              <a:rPr lang="pl-PL" dirty="0"/>
              <a:t>, wymagane są techniki </a:t>
            </a:r>
            <a:r>
              <a:rPr lang="pl-PL" dirty="0" err="1" smtClean="0"/>
              <a:t>regularyzacyjne</a:t>
            </a:r>
            <a:endParaRPr lang="pl-PL" dirty="0" smtClean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/>
              <a:t>ogromne sieci potrzebują ogromnych ilości </a:t>
            </a:r>
            <a:r>
              <a:rPr lang="pl-PL" dirty="0" smtClean="0"/>
              <a:t>danych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 smtClean="0"/>
              <a:t>większa </a:t>
            </a:r>
            <a:r>
              <a:rPr lang="pl-PL" dirty="0"/>
              <a:t>ilość parametrów + duże </a:t>
            </a:r>
            <a:r>
              <a:rPr lang="pl-PL" dirty="0" smtClean="0"/>
              <a:t>dane → </a:t>
            </a:r>
            <a:r>
              <a:rPr lang="pl-PL" b="1" dirty="0" smtClean="0"/>
              <a:t>długi </a:t>
            </a:r>
            <a:r>
              <a:rPr lang="pl-PL" b="1" dirty="0"/>
              <a:t>czas </a:t>
            </a:r>
            <a:r>
              <a:rPr lang="pl-PL" b="1" dirty="0" smtClean="0"/>
              <a:t>uczenia</a:t>
            </a:r>
            <a:r>
              <a:rPr lang="pl-PL" dirty="0" smtClean="0"/>
              <a:t> i </a:t>
            </a:r>
            <a:r>
              <a:rPr lang="pl-PL" b="1" dirty="0"/>
              <a:t>duże wymagania dotyczące </a:t>
            </a:r>
            <a:r>
              <a:rPr lang="pl-PL" b="1" dirty="0" smtClean="0"/>
              <a:t>pamięci</a:t>
            </a:r>
            <a:endParaRPr lang="pl-PL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73" y="2144683"/>
            <a:ext cx="6353661" cy="26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pl-PL" dirty="0"/>
              <a:t>Problemy związane z uczeniem (głębokich) </a:t>
            </a:r>
            <a:r>
              <a:rPr lang="pl-PL" dirty="0" smtClean="0"/>
              <a:t>sieci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zanikający </a:t>
            </a:r>
            <a:r>
              <a:rPr lang="pl-PL" b="1" dirty="0"/>
              <a:t>gradient- </a:t>
            </a:r>
            <a:r>
              <a:rPr lang="pl-PL" dirty="0"/>
              <a:t>błąd propagowany od </a:t>
            </a:r>
            <a:r>
              <a:rPr lang="pl-PL" dirty="0" smtClean="0"/>
              <a:t>warstwy wyjściowej </a:t>
            </a:r>
            <a:r>
              <a:rPr lang="pl-PL" dirty="0"/>
              <a:t>zanika przy niższych </a:t>
            </a:r>
            <a:r>
              <a:rPr lang="pl-PL" dirty="0" smtClean="0"/>
              <a:t>warstwach (</a:t>
            </a:r>
            <a:r>
              <a:rPr lang="pl-PL" dirty="0"/>
              <a:t>Szybkość </a:t>
            </a:r>
            <a:r>
              <a:rPr lang="pl-PL" dirty="0" smtClean="0"/>
              <a:t>uczenia może drastycznie maleć </a:t>
            </a:r>
            <a:r>
              <a:rPr lang="pl-PL" dirty="0"/>
              <a:t>w głębszych </a:t>
            </a:r>
            <a:r>
              <a:rPr lang="pl-PL" dirty="0" smtClean="0"/>
              <a:t>warstwach) oraz </a:t>
            </a:r>
            <a:r>
              <a:rPr lang="pl-PL" b="1" dirty="0" smtClean="0"/>
              <a:t>eksplodujący gradient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b="1" dirty="0" smtClean="0"/>
              <a:t>przeuczenie</a:t>
            </a:r>
            <a:r>
              <a:rPr lang="pl-PL" dirty="0" smtClean="0"/>
              <a:t>- </a:t>
            </a:r>
            <a:r>
              <a:rPr lang="pl-PL" dirty="0"/>
              <a:t>większa liczba parametrów </a:t>
            </a:r>
            <a:r>
              <a:rPr lang="pl-PL" dirty="0" smtClean="0"/>
              <a:t>sprzyja przetrenowaniu</a:t>
            </a:r>
            <a:r>
              <a:rPr lang="pl-PL" dirty="0"/>
              <a:t>, wymagane są techniki </a:t>
            </a:r>
            <a:r>
              <a:rPr lang="pl-PL" dirty="0" err="1" smtClean="0"/>
              <a:t>regularyzacyjne</a:t>
            </a:r>
            <a:endParaRPr lang="pl-PL" dirty="0" smtClean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/>
              <a:t>ogromne sieci potrzebują ogromnych ilości </a:t>
            </a:r>
            <a:r>
              <a:rPr lang="pl-PL" dirty="0" smtClean="0"/>
              <a:t>danych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dirty="0" smtClean="0"/>
              <a:t>większa </a:t>
            </a:r>
            <a:r>
              <a:rPr lang="pl-PL" dirty="0"/>
              <a:t>ilość parametrów + duże </a:t>
            </a:r>
            <a:r>
              <a:rPr lang="pl-PL" dirty="0" smtClean="0"/>
              <a:t>dane → </a:t>
            </a:r>
            <a:r>
              <a:rPr lang="pl-PL" b="1" dirty="0" smtClean="0"/>
              <a:t>długi </a:t>
            </a:r>
            <a:r>
              <a:rPr lang="pl-PL" b="1" dirty="0"/>
              <a:t>czas </a:t>
            </a:r>
            <a:r>
              <a:rPr lang="pl-PL" b="1" dirty="0" smtClean="0"/>
              <a:t>uczenia</a:t>
            </a:r>
            <a:r>
              <a:rPr lang="pl-PL" dirty="0" smtClean="0"/>
              <a:t> i </a:t>
            </a:r>
            <a:r>
              <a:rPr lang="pl-PL" b="1" dirty="0"/>
              <a:t>duże wymagania dotyczące </a:t>
            </a:r>
            <a:r>
              <a:rPr lang="pl-PL" b="1" dirty="0" smtClean="0"/>
              <a:t>pamięci</a:t>
            </a:r>
            <a:endParaRPr lang="pl-PL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Techniki </a:t>
            </a:r>
            <a:r>
              <a:rPr lang="pl-PL" dirty="0" err="1" smtClean="0"/>
              <a:t>regularyzacyjne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Data </a:t>
            </a:r>
            <a:r>
              <a:rPr lang="pl-PL" sz="1600" b="1" dirty="0" err="1" smtClean="0"/>
              <a:t>augmentation</a:t>
            </a:r>
            <a:r>
              <a:rPr lang="pl-PL" sz="1600" b="1" dirty="0" smtClean="0"/>
              <a:t> </a:t>
            </a:r>
            <a:r>
              <a:rPr lang="pl-PL" sz="1600" dirty="0" smtClean="0"/>
              <a:t>– pozwala na zwiększenie bazy danych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37265" y="1560299"/>
            <a:ext cx="5760360" cy="2194200"/>
            <a:chOff x="1885320" y="4297680"/>
            <a:chExt cx="5760360" cy="2194200"/>
          </a:xfrm>
        </p:grpSpPr>
        <p:pic>
          <p:nvPicPr>
            <p:cNvPr id="6" name="Google Shape;237;p31"/>
            <p:cNvPicPr/>
            <p:nvPr/>
          </p:nvPicPr>
          <p:blipFill>
            <a:blip r:embed="rId3"/>
            <a:stretch/>
          </p:blipFill>
          <p:spPr>
            <a:xfrm>
              <a:off x="1885320" y="4297680"/>
              <a:ext cx="5725440" cy="117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Google Shape;238;p31"/>
            <p:cNvPicPr/>
            <p:nvPr/>
          </p:nvPicPr>
          <p:blipFill>
            <a:blip r:embed="rId4"/>
            <a:stretch/>
          </p:blipFill>
          <p:spPr>
            <a:xfrm>
              <a:off x="2091600" y="5469840"/>
              <a:ext cx="5554080" cy="10220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" name="Obraz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57" y="4228580"/>
            <a:ext cx="40767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Techniki </a:t>
            </a:r>
            <a:r>
              <a:rPr lang="pl-PL" dirty="0" err="1" smtClean="0"/>
              <a:t>regularyzacyjne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Data </a:t>
            </a:r>
            <a:r>
              <a:rPr lang="pl-PL" sz="1600" dirty="0" err="1" smtClean="0"/>
              <a:t>augmentation</a:t>
            </a:r>
            <a:r>
              <a:rPr lang="pl-PL" sz="1600" dirty="0" smtClean="0"/>
              <a:t> – pozwala na zwiększenie bazy danych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Dropout</a:t>
            </a:r>
            <a:r>
              <a:rPr lang="pl-PL" sz="1600" dirty="0" smtClean="0"/>
              <a:t> – losowe usuwanie połączeń podczas treningu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16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02" y="1712422"/>
            <a:ext cx="57150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Techniki </a:t>
            </a:r>
            <a:r>
              <a:rPr lang="pl-PL" dirty="0" err="1" smtClean="0"/>
              <a:t>regularyzacyjne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Data </a:t>
            </a:r>
            <a:r>
              <a:rPr lang="pl-PL" sz="1600" dirty="0" err="1" smtClean="0"/>
              <a:t>augmentation</a:t>
            </a:r>
            <a:r>
              <a:rPr lang="pl-PL" sz="1600" dirty="0" smtClean="0"/>
              <a:t> – pozwala na zwiększenie bazy danych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Dropout – losowe usuwanie połączeń podczas treningu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Dopasowanie odpowiedniego </a:t>
            </a:r>
            <a:r>
              <a:rPr lang="pl-PL" sz="1600" b="1" dirty="0" smtClean="0"/>
              <a:t>algorytmu uczącego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16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31" y="1413163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1066039" y="1958188"/>
            <a:ext cx="2795361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Wejście i wyjście</a:t>
            </a:r>
          </a:p>
        </p:txBody>
      </p: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1066038" y="2949338"/>
            <a:ext cx="2881162" cy="67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9" y="4359564"/>
            <a:ext cx="2784602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Funkcja aktywacji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98" y="2913025"/>
            <a:ext cx="3839398" cy="21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Techniki </a:t>
            </a:r>
            <a:r>
              <a:rPr lang="pl-PL" dirty="0" err="1" smtClean="0"/>
              <a:t>regularyzacyjne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Data </a:t>
            </a:r>
            <a:r>
              <a:rPr lang="pl-PL" sz="1600" dirty="0" err="1" smtClean="0"/>
              <a:t>augmentation</a:t>
            </a:r>
            <a:r>
              <a:rPr lang="pl-PL" sz="1600" dirty="0" smtClean="0"/>
              <a:t> – pozwala na zwiększenie bazy danych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Dropout – losowe usuwanie połączeń podczas treningu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Dopasowanie odpowiedniego algorytmu uczącego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err="1" smtClean="0"/>
              <a:t>Early</a:t>
            </a:r>
            <a:r>
              <a:rPr lang="pl-PL" sz="1600" b="1" dirty="0" smtClean="0"/>
              <a:t> </a:t>
            </a:r>
            <a:r>
              <a:rPr lang="pl-PL" sz="1600" b="1" dirty="0" err="1" smtClean="0"/>
              <a:t>stopping</a:t>
            </a:r>
            <a:r>
              <a:rPr lang="pl-PL" sz="1600" b="1" dirty="0" smtClean="0"/>
              <a:t> </a:t>
            </a:r>
            <a:r>
              <a:rPr lang="pl-PL" sz="1600" dirty="0" smtClean="0"/>
              <a:t>– zatrzymanie uczenia zanim sieć się przetrenuje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16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94" y="1984750"/>
            <a:ext cx="3874716" cy="25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Techniki </a:t>
            </a:r>
            <a:r>
              <a:rPr lang="pl-PL" dirty="0" err="1" smtClean="0"/>
              <a:t>regularyzacyjne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581514" y="1712422"/>
            <a:ext cx="4663817" cy="3973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Data </a:t>
            </a:r>
            <a:r>
              <a:rPr lang="pl-PL" sz="1600" dirty="0" err="1" smtClean="0"/>
              <a:t>augmentation</a:t>
            </a:r>
            <a:r>
              <a:rPr lang="pl-PL" sz="1600" dirty="0" smtClean="0"/>
              <a:t> – pozwala na zwiększenie bazy danych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Dropout – losowe usuwanie połączeń podczas treningu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smtClean="0"/>
              <a:t>Dopasowanie odpowiedniego algorytmu uczącego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dirty="0" err="1" smtClean="0"/>
              <a:t>Early</a:t>
            </a:r>
            <a:r>
              <a:rPr lang="pl-PL" sz="1600" dirty="0" smtClean="0"/>
              <a:t> </a:t>
            </a:r>
            <a:r>
              <a:rPr lang="pl-PL" sz="1600" dirty="0" err="1" smtClean="0"/>
              <a:t>stopping</a:t>
            </a:r>
            <a:r>
              <a:rPr lang="pl-PL" sz="1600" dirty="0" smtClean="0"/>
              <a:t> – zatrzymanie uczenia zanim sieć się przetrenuje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</a:pPr>
            <a:r>
              <a:rPr lang="pl-PL" sz="1600" b="1" dirty="0" smtClean="0"/>
              <a:t>L1, L2</a:t>
            </a:r>
            <a:r>
              <a:rPr lang="pl-PL" sz="1600" dirty="0" smtClean="0"/>
              <a:t> – </a:t>
            </a:r>
            <a:r>
              <a:rPr lang="pl-PL" sz="1600" dirty="0" err="1" smtClean="0"/>
              <a:t>regularyzacja</a:t>
            </a:r>
            <a:r>
              <a:rPr lang="pl-PL" sz="1600" dirty="0" smtClean="0"/>
              <a:t> poprzez modyfikację funkcji kosztu/celu (hamowanie wzrostu wag)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16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50000"/>
              <a:buNone/>
            </a:pP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08" y="2434366"/>
            <a:ext cx="4768647" cy="22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smtClean="0"/>
              <a:t>Transfer learning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6" y="1539586"/>
            <a:ext cx="9144000" cy="46101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07" y="356683"/>
            <a:ext cx="3449781" cy="24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10363014" cy="640080"/>
          </a:xfr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Dziękuję za uwagę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Zawartość — symbol zastępczy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l-P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1066039" y="1958188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Wejście i wyjście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l-PL" sz="16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dane treningowe</a:t>
            </a:r>
          </a:p>
        </p:txBody>
      </p: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1066038" y="2949338"/>
            <a:ext cx="2881162" cy="67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9" y="4359564"/>
            <a:ext cx="2784602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Funkcja aktywacji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98" y="2913025"/>
            <a:ext cx="3839398" cy="2150063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6888398" y="2789382"/>
            <a:ext cx="622886" cy="2273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rostokąt 18"/>
          <p:cNvSpPr/>
          <p:nvPr/>
        </p:nvSpPr>
        <p:spPr>
          <a:xfrm>
            <a:off x="9905154" y="3472872"/>
            <a:ext cx="1021464" cy="7112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1066039" y="1958188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Wejście i wyjście</a:t>
            </a:r>
            <a:endParaRPr lang="pl-PL" sz="1600" dirty="0" smtClean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1066037" y="2949337"/>
            <a:ext cx="3792289" cy="78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l-PL" sz="16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wyszukiwane podczas treningu </a:t>
            </a:r>
            <a:endParaRPr lang="pl-PL" sz="16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9" y="4359564"/>
            <a:ext cx="2784602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Funkcja aktywacji</a:t>
            </a: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98" y="2913025"/>
            <a:ext cx="3839398" cy="2150063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7398326" y="2623127"/>
            <a:ext cx="622886" cy="24399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Symbol zastępczy zawartości 17"/>
          <p:cNvSpPr txBox="1">
            <a:spLocks/>
          </p:cNvSpPr>
          <p:nvPr/>
        </p:nvSpPr>
        <p:spPr>
          <a:xfrm>
            <a:off x="1066039" y="1958188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Wejście i wyjście</a:t>
            </a:r>
            <a:endParaRPr lang="pl-PL" sz="1600" dirty="0" smtClean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1066037" y="2949337"/>
            <a:ext cx="3792289" cy="78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r>
              <a:rPr lang="pl-PL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pl-PL" sz="16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8" y="4359564"/>
            <a:ext cx="4384177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Funkcja aktywacji </a:t>
            </a:r>
            <a:r>
              <a:rPr lang="pl-PL" sz="16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rodzaj dobierany jest przez projektanta sieci, przed treningiem </a:t>
            </a:r>
            <a:endParaRPr lang="pl-PL" sz="16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98" y="2913025"/>
            <a:ext cx="3839398" cy="2150063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9016978" y="3491345"/>
            <a:ext cx="921349" cy="1067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98" y="4957583"/>
            <a:ext cx="3544229" cy="15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– przykład klasyfikacji kwiatów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8" y="4359564"/>
            <a:ext cx="4384177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Funkcja aktywacji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rodzaj dobierany jest przez projektanta sieci, przed treningiem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98" y="4957583"/>
            <a:ext cx="3544229" cy="1519380"/>
          </a:xfrm>
          <a:prstGeom prst="rect">
            <a:avLst/>
          </a:prstGeom>
        </p:spPr>
      </p:pic>
      <p:cxnSp>
        <p:nvCxnSpPr>
          <p:cNvPr id="34" name="Łącznik prosty 33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Obraz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79" y="3938743"/>
            <a:ext cx="3839398" cy="2150063"/>
          </a:xfrm>
          <a:prstGeom prst="rect">
            <a:avLst/>
          </a:prstGeom>
        </p:spPr>
      </p:pic>
      <p:pic>
        <p:nvPicPr>
          <p:cNvPr id="36" name="Obraz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1" y="1369176"/>
            <a:ext cx="5804332" cy="2171503"/>
          </a:xfrm>
          <a:prstGeom prst="rect">
            <a:avLst/>
          </a:prstGeom>
        </p:spPr>
      </p:pic>
      <p:sp>
        <p:nvSpPr>
          <p:cNvPr id="37" name="pole tekstowe 36"/>
          <p:cNvSpPr txBox="1"/>
          <p:nvPr/>
        </p:nvSpPr>
        <p:spPr>
          <a:xfrm>
            <a:off x="5977672" y="4199743"/>
            <a:ext cx="85403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7200" dirty="0" smtClean="0"/>
              <a:t>?</a:t>
            </a:r>
            <a:endParaRPr lang="en-US" sz="7200" dirty="0"/>
          </a:p>
        </p:txBody>
      </p:sp>
      <p:sp>
        <p:nvSpPr>
          <p:cNvPr id="39" name="Symbol zastępczy zawartości 17"/>
          <p:cNvSpPr txBox="1">
            <a:spLocks/>
          </p:cNvSpPr>
          <p:nvPr/>
        </p:nvSpPr>
        <p:spPr>
          <a:xfrm>
            <a:off x="1066037" y="2949337"/>
            <a:ext cx="3792289" cy="78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wyszukiwane podczas treningu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Symbol zastępczy zawartości 17"/>
          <p:cNvSpPr txBox="1">
            <a:spLocks/>
          </p:cNvSpPr>
          <p:nvPr/>
        </p:nvSpPr>
        <p:spPr>
          <a:xfrm>
            <a:off x="1066039" y="1958188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Wejście i wyjście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dane treningowe</a:t>
            </a:r>
          </a:p>
        </p:txBody>
      </p:sp>
      <p:sp>
        <p:nvSpPr>
          <p:cNvPr id="41" name="pole tekstowe 40"/>
          <p:cNvSpPr txBox="1"/>
          <p:nvPr/>
        </p:nvSpPr>
        <p:spPr>
          <a:xfrm>
            <a:off x="7149142" y="3544770"/>
            <a:ext cx="34634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Czy to jest </a:t>
            </a:r>
            <a:r>
              <a:rPr lang="pl-PL" sz="1600" dirty="0" err="1" smtClean="0"/>
              <a:t>Iris</a:t>
            </a:r>
            <a:r>
              <a:rPr lang="pl-PL" sz="1600" dirty="0" smtClean="0"/>
              <a:t> </a:t>
            </a:r>
            <a:r>
              <a:rPr lang="pl-PL" sz="1600" dirty="0" err="1" smtClean="0"/>
              <a:t>Versicolor</a:t>
            </a:r>
            <a:r>
              <a:rPr lang="pl-PL" sz="1600" dirty="0" smtClean="0"/>
              <a:t>?</a:t>
            </a:r>
          </a:p>
        </p:txBody>
      </p:sp>
      <p:sp>
        <p:nvSpPr>
          <p:cNvPr id="42" name="pole tekstowe 41"/>
          <p:cNvSpPr txBox="1"/>
          <p:nvPr/>
        </p:nvSpPr>
        <p:spPr>
          <a:xfrm>
            <a:off x="10932981" y="4273112"/>
            <a:ext cx="85403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65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– przykład klasyfikacji kwiatów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Symbol zastępczy zawartości 17"/>
          <p:cNvSpPr txBox="1">
            <a:spLocks/>
          </p:cNvSpPr>
          <p:nvPr/>
        </p:nvSpPr>
        <p:spPr>
          <a:xfrm>
            <a:off x="541609" y="1321706"/>
            <a:ext cx="4091351" cy="68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l-PL" dirty="0"/>
          </a:p>
        </p:txBody>
      </p:sp>
      <p:grpSp>
        <p:nvGrpSpPr>
          <p:cNvPr id="13" name="Grupa 12" descr="Mały okrąg z numerem 1 wskazujący krok 1.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wal 1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5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8" name="Grupa 17" descr="Mały okrąg z numerem 2 wskazujący krok 2.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6" name="Grupa 25" descr="Mały okrąg z numerem 3 wskazujący krok 3."/>
          <p:cNvGrpSpPr/>
          <p:nvPr/>
        </p:nvGrpSpPr>
        <p:grpSpPr bwMode="blackWhite">
          <a:xfrm>
            <a:off x="557319" y="4273112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Symbol zastępczy zawartości 17"/>
          <p:cNvSpPr txBox="1">
            <a:spLocks/>
          </p:cNvSpPr>
          <p:nvPr/>
        </p:nvSpPr>
        <p:spPr>
          <a:xfrm>
            <a:off x="1076798" y="4359564"/>
            <a:ext cx="4384177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Funkcja aktywacji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rodzaj dobierany jest przez projektanta sieci, przed treningiem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98" y="4957583"/>
            <a:ext cx="3544229" cy="1519380"/>
          </a:xfrm>
          <a:prstGeom prst="rect">
            <a:avLst/>
          </a:prstGeom>
        </p:spPr>
      </p:pic>
      <p:cxnSp>
        <p:nvCxnSpPr>
          <p:cNvPr id="34" name="Łącznik prosty 33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Obraz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43" y="3938743"/>
            <a:ext cx="3839398" cy="2150063"/>
          </a:xfrm>
          <a:prstGeom prst="rect">
            <a:avLst/>
          </a:prstGeom>
        </p:spPr>
      </p:pic>
      <p:pic>
        <p:nvPicPr>
          <p:cNvPr id="36" name="Obraz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1" y="1369176"/>
            <a:ext cx="5804332" cy="2171503"/>
          </a:xfrm>
          <a:prstGeom prst="rect">
            <a:avLst/>
          </a:prstGeom>
        </p:spPr>
      </p:pic>
      <p:sp>
        <p:nvSpPr>
          <p:cNvPr id="37" name="pole tekstowe 36"/>
          <p:cNvSpPr txBox="1"/>
          <p:nvPr/>
        </p:nvSpPr>
        <p:spPr>
          <a:xfrm>
            <a:off x="5977672" y="4199743"/>
            <a:ext cx="85403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7200" dirty="0" smtClean="0"/>
              <a:t>?</a:t>
            </a:r>
            <a:endParaRPr lang="en-US" sz="7200" dirty="0"/>
          </a:p>
        </p:txBody>
      </p:sp>
      <p:sp>
        <p:nvSpPr>
          <p:cNvPr id="38" name="pole tekstowe 37"/>
          <p:cNvSpPr txBox="1"/>
          <p:nvPr/>
        </p:nvSpPr>
        <p:spPr>
          <a:xfrm>
            <a:off x="7149142" y="3544770"/>
            <a:ext cx="34634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Czy to jest </a:t>
            </a:r>
            <a:r>
              <a:rPr lang="pl-PL" sz="1600" dirty="0" err="1" smtClean="0"/>
              <a:t>Iris</a:t>
            </a:r>
            <a:r>
              <a:rPr lang="pl-PL" sz="1600" dirty="0" smtClean="0"/>
              <a:t> </a:t>
            </a:r>
            <a:r>
              <a:rPr lang="pl-PL" sz="1600" dirty="0" err="1" smtClean="0"/>
              <a:t>Versicolor</a:t>
            </a:r>
            <a:r>
              <a:rPr lang="pl-PL" sz="1600" dirty="0" smtClean="0"/>
              <a:t>?</a:t>
            </a:r>
          </a:p>
        </p:txBody>
      </p:sp>
      <p:sp>
        <p:nvSpPr>
          <p:cNvPr id="39" name="Symbol zastępczy zawartości 17"/>
          <p:cNvSpPr txBox="1">
            <a:spLocks/>
          </p:cNvSpPr>
          <p:nvPr/>
        </p:nvSpPr>
        <p:spPr>
          <a:xfrm>
            <a:off x="1066037" y="2949337"/>
            <a:ext cx="3792289" cy="78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wyszukiwane podczas treningu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Symbol zastępczy zawartości 17"/>
          <p:cNvSpPr txBox="1">
            <a:spLocks/>
          </p:cNvSpPr>
          <p:nvPr/>
        </p:nvSpPr>
        <p:spPr>
          <a:xfrm>
            <a:off x="1066039" y="1958188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Wejście i wyjście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dane treningowe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10737267" y="4587430"/>
            <a:ext cx="94673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</p:spTree>
    <p:extLst>
      <p:ext uri="{BB962C8B-B14F-4D97-AF65-F5344CB8AC3E}">
        <p14:creationId xmlns:p14="http://schemas.microsoft.com/office/powerpoint/2010/main" val="1767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smtClean="0"/>
              <a:t>Neuron - przykład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Łącznik prosty 19" descr="Jasnoszara linia oddzielająca tekst i obrazy funkcji Płynna zmiana"/>
          <p:cNvCxnSpPr/>
          <p:nvPr/>
        </p:nvCxnSpPr>
        <p:spPr>
          <a:xfrm>
            <a:off x="5686342" y="149242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b="9248"/>
          <a:stretch/>
        </p:blipFill>
        <p:spPr>
          <a:xfrm>
            <a:off x="7980217" y="3821230"/>
            <a:ext cx="3384883" cy="1951218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6114473" y="4125269"/>
            <a:ext cx="184444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Ilość płatków</a:t>
            </a:r>
            <a:endParaRPr lang="en-US" sz="16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6114472" y="4735899"/>
            <a:ext cx="184444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Długość płatków</a:t>
            </a:r>
            <a:endParaRPr lang="en-US" sz="1600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6114472" y="5399668"/>
            <a:ext cx="184251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Szerokość płatków</a:t>
            </a:r>
            <a:endParaRPr lang="en-US" sz="1600" dirty="0"/>
          </a:p>
        </p:txBody>
      </p:sp>
      <p:sp>
        <p:nvSpPr>
          <p:cNvPr id="31" name="pole tekstowe 30"/>
          <p:cNvSpPr txBox="1"/>
          <p:nvPr/>
        </p:nvSpPr>
        <p:spPr>
          <a:xfrm>
            <a:off x="7705247" y="3751482"/>
            <a:ext cx="27497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1</a:t>
            </a:r>
            <a:endParaRPr lang="en-US" sz="16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2" y="1259144"/>
            <a:ext cx="5057488" cy="1892095"/>
          </a:xfrm>
          <a:prstGeom prst="rect">
            <a:avLst/>
          </a:prstGeom>
        </p:spPr>
      </p:pic>
      <p:sp>
        <p:nvSpPr>
          <p:cNvPr id="33" name="pole tekstowe 32"/>
          <p:cNvSpPr txBox="1"/>
          <p:nvPr/>
        </p:nvSpPr>
        <p:spPr>
          <a:xfrm>
            <a:off x="7372013" y="3290021"/>
            <a:ext cx="34634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Czy to jest </a:t>
            </a:r>
            <a:r>
              <a:rPr lang="pl-PL" sz="1600" dirty="0" err="1" smtClean="0"/>
              <a:t>Iris</a:t>
            </a:r>
            <a:r>
              <a:rPr lang="pl-PL" sz="1600" dirty="0" smtClean="0"/>
              <a:t> </a:t>
            </a:r>
            <a:r>
              <a:rPr lang="pl-PL" sz="1600" dirty="0" err="1" smtClean="0"/>
              <a:t>Versicolor</a:t>
            </a:r>
            <a:r>
              <a:rPr lang="pl-PL" sz="1600" dirty="0" smtClean="0"/>
              <a:t>?</a:t>
            </a:r>
          </a:p>
        </p:txBody>
      </p:sp>
      <p:sp>
        <p:nvSpPr>
          <p:cNvPr id="34" name="pole tekstowe 33"/>
          <p:cNvSpPr txBox="1"/>
          <p:nvPr/>
        </p:nvSpPr>
        <p:spPr>
          <a:xfrm>
            <a:off x="10808609" y="4488060"/>
            <a:ext cx="94673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1 – TAK</a:t>
            </a:r>
          </a:p>
          <a:p>
            <a:pPr algn="ctr"/>
            <a:r>
              <a:rPr lang="pl-PL" sz="1600" dirty="0" smtClean="0"/>
              <a:t>0 - NIE</a:t>
            </a:r>
          </a:p>
        </p:txBody>
      </p:sp>
      <p:grpSp>
        <p:nvGrpSpPr>
          <p:cNvPr id="35" name="Grupa 34" descr="Mały okrąg z numerem 1 wskazujący krok 1."/>
          <p:cNvGrpSpPr/>
          <p:nvPr/>
        </p:nvGrpSpPr>
        <p:grpSpPr bwMode="blackWhite">
          <a:xfrm>
            <a:off x="558723" y="1705562"/>
            <a:ext cx="558179" cy="409838"/>
            <a:chOff x="6953426" y="711274"/>
            <a:chExt cx="558179" cy="409838"/>
          </a:xfrm>
        </p:grpSpPr>
        <p:sp>
          <p:nvSpPr>
            <p:cNvPr id="36" name="Owal 35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7" name="Pole tekstowe 14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38" name="Grupa 37" descr="Mały okrąg z numerem 2 wskazujący krok 2."/>
          <p:cNvGrpSpPr/>
          <p:nvPr/>
        </p:nvGrpSpPr>
        <p:grpSpPr bwMode="blackWhite">
          <a:xfrm>
            <a:off x="558723" y="2684300"/>
            <a:ext cx="558179" cy="409838"/>
            <a:chOff x="6953426" y="711274"/>
            <a:chExt cx="558179" cy="409838"/>
          </a:xfrm>
        </p:grpSpPr>
        <p:sp>
          <p:nvSpPr>
            <p:cNvPr id="39" name="Owal 38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0" name="Pole tekstowe 23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41" name="Grupa 40" descr="Mały okrąg z numerem 3 wskazujący krok 3."/>
          <p:cNvGrpSpPr/>
          <p:nvPr/>
        </p:nvGrpSpPr>
        <p:grpSpPr bwMode="blackWhite">
          <a:xfrm>
            <a:off x="557319" y="4060677"/>
            <a:ext cx="558179" cy="409838"/>
            <a:chOff x="6953426" y="711274"/>
            <a:chExt cx="558179" cy="409838"/>
          </a:xfrm>
        </p:grpSpPr>
        <p:sp>
          <p:nvSpPr>
            <p:cNvPr id="42" name="Owal 41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3" name="Pole tekstowe 27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Symbol zastępczy zawartości 17"/>
          <p:cNvSpPr txBox="1">
            <a:spLocks/>
          </p:cNvSpPr>
          <p:nvPr/>
        </p:nvSpPr>
        <p:spPr>
          <a:xfrm>
            <a:off x="1076798" y="4147129"/>
            <a:ext cx="4384177" cy="104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Funkcja aktywacji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rodzaj dobierany jest przez projektanta sieci, przed treningiem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Obraz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98" y="4745148"/>
            <a:ext cx="3544229" cy="1519380"/>
          </a:xfrm>
          <a:prstGeom prst="rect">
            <a:avLst/>
          </a:prstGeom>
        </p:spPr>
      </p:pic>
      <p:sp>
        <p:nvSpPr>
          <p:cNvPr id="46" name="Symbol zastępczy zawartości 17"/>
          <p:cNvSpPr txBox="1">
            <a:spLocks/>
          </p:cNvSpPr>
          <p:nvPr/>
        </p:nvSpPr>
        <p:spPr>
          <a:xfrm>
            <a:off x="1066037" y="2736902"/>
            <a:ext cx="3792289" cy="78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Wagi oraz </a:t>
            </a:r>
            <a:r>
              <a:rPr lang="pl-PL" sz="16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wyszukiwane podczas treningu 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ymbol zastępczy zawartości 17"/>
          <p:cNvSpPr txBox="1">
            <a:spLocks/>
          </p:cNvSpPr>
          <p:nvPr/>
        </p:nvSpPr>
        <p:spPr>
          <a:xfrm>
            <a:off x="1066039" y="1745753"/>
            <a:ext cx="4364943" cy="107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l-PL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Wejście i wyjście </a:t>
            </a: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dane treningowe</a:t>
            </a:r>
          </a:p>
        </p:txBody>
      </p:sp>
    </p:spTree>
    <p:extLst>
      <p:ext uri="{BB962C8B-B14F-4D97-AF65-F5344CB8AC3E}">
        <p14:creationId xmlns:p14="http://schemas.microsoft.com/office/powerpoint/2010/main" val="26804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kument powitaln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51_TF10001108" id="{C00E61C5-DC50-4F54-89E7-36464EA3A366}" vid="{F301E3E8-B477-4E36-95CD-E70555B7916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2016 — Zapraszamy!</Template>
  <TotalTime>0</TotalTime>
  <Words>1167</Words>
  <Application>Microsoft Office PowerPoint</Application>
  <PresentationFormat>Panoramiczny</PresentationFormat>
  <Paragraphs>257</Paragraphs>
  <Slides>33</Slides>
  <Notes>33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9" baseType="lpstr">
      <vt:lpstr>Arial</vt:lpstr>
      <vt:lpstr>Calibri</vt:lpstr>
      <vt:lpstr>Segoe UI</vt:lpstr>
      <vt:lpstr>Segoe UI Light</vt:lpstr>
      <vt:lpstr>Segoe UI Semibold</vt:lpstr>
      <vt:lpstr>Dokument powitalny</vt:lpstr>
      <vt:lpstr>Wprowadzenie do sieci neuronowych</vt:lpstr>
      <vt:lpstr>O czym porozmawiamy</vt:lpstr>
      <vt:lpstr>Neuron</vt:lpstr>
      <vt:lpstr>Neuron</vt:lpstr>
      <vt:lpstr>Neuron</vt:lpstr>
      <vt:lpstr>Neuron</vt:lpstr>
      <vt:lpstr>Neuron – przykład klasyfikacji kwiatów</vt:lpstr>
      <vt:lpstr>Neuron – przykład klasyfikacji kwiatów</vt:lpstr>
      <vt:lpstr>Neuron - przykład</vt:lpstr>
      <vt:lpstr>Neuron - przykład</vt:lpstr>
      <vt:lpstr>Neuron - przykład</vt:lpstr>
      <vt:lpstr>Neuron - przykład</vt:lpstr>
      <vt:lpstr>Neuron - przykład</vt:lpstr>
      <vt:lpstr>Neuron - przykład</vt:lpstr>
      <vt:lpstr>Neuron - przykład</vt:lpstr>
      <vt:lpstr>Neuron - przykład</vt:lpstr>
      <vt:lpstr>Trening – co to jest i na czym polega</vt:lpstr>
      <vt:lpstr>Sieci neuronowe</vt:lpstr>
      <vt:lpstr>Sieci neuronowe</vt:lpstr>
      <vt:lpstr>Głębokie uczenie</vt:lpstr>
      <vt:lpstr>Sieci konwolucyjne</vt:lpstr>
      <vt:lpstr>Sieci konwolucyjne</vt:lpstr>
      <vt:lpstr>Sieci konwolucyjne</vt:lpstr>
      <vt:lpstr>Problemy związane z uczeniem (głębokich) sieci</vt:lpstr>
      <vt:lpstr>Problemy związane z uczeniem (głębokich) sieci</vt:lpstr>
      <vt:lpstr>Problemy związane z uczeniem (głębokich) sieci</vt:lpstr>
      <vt:lpstr>Techniki regularyzacyjne</vt:lpstr>
      <vt:lpstr>Techniki regularyzacyjne</vt:lpstr>
      <vt:lpstr>Techniki regularyzacyjne</vt:lpstr>
      <vt:lpstr>Techniki regularyzacyjne</vt:lpstr>
      <vt:lpstr>Techniki regularyzacyjne</vt:lpstr>
      <vt:lpstr>Transfer learning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2019-10-15T08:52:10Z</dcterms:created>
  <dcterms:modified xsi:type="dcterms:W3CDTF">2019-10-16T12:01:08Z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